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4" r:id="rId4"/>
    <p:sldId id="266" r:id="rId5"/>
    <p:sldId id="257" r:id="rId6"/>
    <p:sldId id="259" r:id="rId7"/>
    <p:sldId id="263" r:id="rId8"/>
    <p:sldId id="265" r:id="rId9"/>
    <p:sldId id="267" r:id="rId10"/>
    <p:sldId id="26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4362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7E358-A5E5-AD47-8CD3-016D9CCF77B9}" type="datetimeFigureOut">
              <a:rPr kumimoji="1" lang="zh-TW" altLang="en-US" smtClean="0"/>
              <a:t>2019/3/26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4E1ED-E2D3-9944-AA35-88AD80441B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454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People who want to send a registered mail</a:t>
            </a:r>
            <a:r>
              <a:rPr kumimoji="1" lang="zh-TW" altLang="en-US" dirty="0"/>
              <a:t> </a:t>
            </a:r>
            <a:r>
              <a:rPr kumimoji="1" lang="en-US" altLang="zh-TW" baseline="0" dirty="0"/>
              <a:t>or </a:t>
            </a:r>
            <a:r>
              <a:rPr kumimoji="1" lang="en-US" altLang="zh-TW" dirty="0"/>
              <a:t>express mail</a:t>
            </a:r>
            <a:r>
              <a:rPr kumimoji="1" lang="en-US" altLang="zh-TW" baseline="0" dirty="0"/>
              <a:t> or</a:t>
            </a:r>
            <a:r>
              <a:rPr kumimoji="1" lang="en-US" altLang="zh-TW" dirty="0"/>
              <a:t> everything</a:t>
            </a:r>
            <a:r>
              <a:rPr kumimoji="1" lang="en-US" altLang="zh-TW" baseline="0" dirty="0"/>
              <a:t> like that</a:t>
            </a:r>
            <a:r>
              <a:rPr kumimoji="1" lang="en-US" altLang="zh-TW" dirty="0"/>
              <a:t> will have to go to</a:t>
            </a:r>
            <a:r>
              <a:rPr kumimoji="1" lang="en-US" altLang="zh-TW" baseline="0" dirty="0"/>
              <a:t> the post office, take the number, waiting for the servers</a:t>
            </a:r>
            <a:endParaRPr kumimoji="1"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and write down both sender’s and receiver’s contact information on the envelope, and then give the mail to the server, pay for charges</a:t>
            </a:r>
            <a:r>
              <a:rPr kumimoji="1" lang="en-US" altLang="zh-TW" baseline="0" dirty="0"/>
              <a:t>, then </a:t>
            </a:r>
            <a:r>
              <a:rPr kumimoji="1" lang="en-US" altLang="zh-TW" dirty="0"/>
              <a:t>the server will give the mail a barcode, send out the mail, the sender can also track the mail with the barcode it’s like an</a:t>
            </a:r>
            <a:r>
              <a:rPr kumimoji="1" lang="en-US" altLang="zh-TW" baseline="0" dirty="0"/>
              <a:t> identification for the mail.</a:t>
            </a:r>
            <a:endParaRPr kumimoji="1"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37DFC-0301-42CF-BAD2-4C6A725133D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143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reasons</a:t>
            </a:r>
            <a:r>
              <a:rPr lang="en-US" altLang="zh-TW" baseline="0" dirty="0"/>
              <a:t> why we want to design an additional function for the registered mail are that many </a:t>
            </a:r>
            <a:r>
              <a:rPr kumimoji="1" lang="en-US" altLang="zh-TW" dirty="0"/>
              <a:t>people don</a:t>
            </a:r>
            <a:r>
              <a:rPr kumimoji="1" lang="mr-IN" altLang="zh-TW" dirty="0"/>
              <a:t>’</a:t>
            </a:r>
            <a:r>
              <a:rPr kumimoji="1" lang="en-US" altLang="zh-TW" dirty="0"/>
              <a:t>t really know the right positions to write. There</a:t>
            </a:r>
            <a:r>
              <a:rPr kumimoji="1" lang="en-US" altLang="zh-TW" baseline="0" dirty="0"/>
              <a:t> are senders’ and receivers’ names</a:t>
            </a:r>
            <a:r>
              <a:rPr kumimoji="1" lang="zh-TW" altLang="en-US" baseline="0" dirty="0"/>
              <a:t>、</a:t>
            </a:r>
            <a:r>
              <a:rPr kumimoji="1" lang="en-US" altLang="zh-TW" baseline="0" dirty="0"/>
              <a:t>addresses, and Zip codes. Some people may even add telephone number</a:t>
            </a:r>
            <a:r>
              <a:rPr kumimoji="1" lang="zh-TW" altLang="en-US" baseline="0" dirty="0"/>
              <a:t>、</a:t>
            </a:r>
            <a:r>
              <a:rPr kumimoji="1" lang="en-US" altLang="zh-TW" baseline="0" dirty="0"/>
              <a:t>fax number</a:t>
            </a:r>
            <a:r>
              <a:rPr kumimoji="1" lang="zh-TW" altLang="en-US" baseline="0" dirty="0"/>
              <a:t>，</a:t>
            </a:r>
            <a:r>
              <a:rPr kumimoji="1" lang="en-US" altLang="zh-TW" baseline="0" dirty="0"/>
              <a:t>or the organizations’ sign, which make it even harder to follow all the format the post office required.</a:t>
            </a:r>
          </a:p>
          <a:p>
            <a:r>
              <a:rPr kumimoji="1" lang="en-US" altLang="zh-TW" baseline="0" dirty="0"/>
              <a:t>As a result, servers usually </a:t>
            </a:r>
            <a:r>
              <a:rPr kumimoji="1" lang="en-US" altLang="zh-TW" dirty="0"/>
              <a:t>spend time helping people with same things and thus making post offices often filled with people.</a:t>
            </a:r>
            <a:r>
              <a:rPr kumimoji="1" lang="en-US" altLang="zh-TW" baseline="0" dirty="0"/>
              <a:t> </a:t>
            </a:r>
          </a:p>
          <a:p>
            <a:r>
              <a:rPr kumimoji="1" lang="en-US" altLang="zh-TW" baseline="0" dirty="0"/>
              <a:t>On the other hand, there are people who fill all the information by handwriting. And sometimes s</a:t>
            </a:r>
            <a:r>
              <a:rPr kumimoji="1" lang="en-US" altLang="zh-TW" dirty="0"/>
              <a:t>loppy handwriting can make postmen hard to identify.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30853-F8BB-424A-8202-0514192D439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92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One of the </a:t>
            </a:r>
            <a:r>
              <a:rPr lang="en-US" altLang="zh-TW"/>
              <a:t>successful examples </a:t>
            </a:r>
            <a:r>
              <a:rPr lang="en-US" altLang="zh-TW" dirty="0"/>
              <a:t>is 7-11’s </a:t>
            </a:r>
            <a:r>
              <a:rPr lang="en-US" altLang="zh-TW"/>
              <a:t>Delivery service,</a:t>
            </a:r>
            <a:r>
              <a:rPr lang="en-US" altLang="zh-TW" baseline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37DFC-0301-42CF-BAD2-4C6A725133D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62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One of the successful example is </a:t>
            </a:r>
            <a:r>
              <a:rPr lang="en-US" altLang="zh-TW" dirty="0" err="1"/>
              <a:t>shopee</a:t>
            </a:r>
            <a:r>
              <a:rPr lang="en-US" altLang="zh-TW" dirty="0"/>
              <a:t>,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37DFC-0301-42CF-BAD2-4C6A725133D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5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For the problem we mentioned before, we try to build an APP to fix these problem,</a:t>
            </a:r>
          </a:p>
          <a:p>
            <a:r>
              <a:rPr kumimoji="1" lang="en-US" altLang="zh-TW" dirty="0"/>
              <a:t>because many people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don‘t really know how to fill in, this usually spent time for server to explain for.</a:t>
            </a:r>
          </a:p>
          <a:p>
            <a:r>
              <a:rPr kumimoji="1" lang="en-US" altLang="zh-TW" dirty="0"/>
              <a:t>In this APP the format is fixed, you only need to fill in the information which is needed and press the submit bottom.</a:t>
            </a:r>
          </a:p>
          <a:p>
            <a:r>
              <a:rPr kumimoji="1" lang="en-US" altLang="zh-TW" dirty="0"/>
              <a:t>After submit, the pre-process is done. It is easier than traditional one, and save both server’s and customer’s time. </a:t>
            </a:r>
          </a:p>
          <a:p>
            <a:r>
              <a:rPr kumimoji="1" lang="en-US" altLang="zh-TW" dirty="0"/>
              <a:t>In consequence, the server can offer more service in same time. 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For the other problem, the traditional register mail information sometimes will be wrote by hand. </a:t>
            </a:r>
          </a:p>
          <a:p>
            <a:r>
              <a:rPr kumimoji="1" lang="en-US" altLang="zh-TW" dirty="0"/>
              <a:t>Sloppy handwriting can be a factor that the mail was wrong delivery.</a:t>
            </a:r>
          </a:p>
          <a:p>
            <a:r>
              <a:rPr kumimoji="1" lang="en-US" altLang="zh-TW" dirty="0"/>
              <a:t>The fixed format can prevent this situation from happen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E1ED-E2D3-9944-AA35-88AD80441B28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32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This APP give two advance function</a:t>
            </a:r>
          </a:p>
          <a:p>
            <a:r>
              <a:rPr kumimoji="1" lang="en-US" altLang="zh-TW" dirty="0"/>
              <a:t>the first function provide sender to track whether the mail is delivery or not</a:t>
            </a:r>
          </a:p>
          <a:p>
            <a:r>
              <a:rPr kumimoji="1" lang="en-US" altLang="zh-TW" dirty="0"/>
              <a:t>Because after register mail sending success, the barcode will be scanned.</a:t>
            </a:r>
          </a:p>
          <a:p>
            <a:r>
              <a:rPr kumimoji="1" lang="en-US" altLang="zh-TW" dirty="0"/>
              <a:t>and the notification of sending success will be send via email.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the second function is the memory system.</a:t>
            </a:r>
          </a:p>
          <a:p>
            <a:r>
              <a:rPr kumimoji="1" lang="en-US" altLang="zh-TW" dirty="0"/>
              <a:t>Once customer fill in the information of his, he can next add this information in the system and give it a name.</a:t>
            </a:r>
          </a:p>
          <a:p>
            <a:r>
              <a:rPr kumimoji="1" lang="en-US" altLang="zh-TW" dirty="0"/>
              <a:t>Such as Home, workplace, children’s dorm.</a:t>
            </a:r>
          </a:p>
          <a:p>
            <a:r>
              <a:rPr kumimoji="1" lang="en-US" altLang="zh-TW" dirty="0"/>
              <a:t>In the next time, he can choose the information rather than fill in again.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4E1ED-E2D3-9944-AA35-88AD80441B28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0370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Here is</a:t>
            </a:r>
            <a:r>
              <a:rPr lang="en-US" altLang="zh-TW" baseline="0" dirty="0"/>
              <a:t> our IPO cycle. First we input senders’ and receivers’ contact information in the APP. </a:t>
            </a:r>
          </a:p>
          <a:p>
            <a:r>
              <a:rPr lang="en-US" altLang="zh-TW" baseline="0" dirty="0"/>
              <a:t>Through the APP processing, we can obtain a barcode in exchange for all the information we input. </a:t>
            </a:r>
          </a:p>
          <a:p>
            <a:r>
              <a:rPr lang="en-US" altLang="zh-TW" baseline="0" dirty="0"/>
              <a:t>After the server scans the barcode, the contact information can be printed out and pasted on the envelope.</a:t>
            </a:r>
          </a:p>
          <a:p>
            <a:r>
              <a:rPr lang="en-US" altLang="zh-TW" baseline="0"/>
              <a:t>Hence </a:t>
            </a:r>
            <a:r>
              <a:rPr lang="en-US" altLang="zh-TW" baseline="0" dirty="0"/>
              <a:t>we can save time and reduce typo simultaneously</a:t>
            </a:r>
            <a:r>
              <a:rPr lang="en-US" altLang="zh-TW" baseline="0"/>
              <a:t>. </a:t>
            </a:r>
          </a:p>
          <a:p>
            <a:r>
              <a:rPr lang="en-US" altLang="zh-TW" baseline="0"/>
              <a:t>As </a:t>
            </a:r>
            <a:r>
              <a:rPr lang="en-US" altLang="zh-TW" baseline="0" dirty="0"/>
              <a:t>soon as the mail is delivered, the postman will scan the barcode and the sender can be notified.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30853-F8BB-424A-8202-0514192D439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964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At</a:t>
            </a:r>
            <a:r>
              <a:rPr lang="en-US" altLang="zh-TW" baseline="0" dirty="0"/>
              <a:t> the </a:t>
            </a:r>
            <a:r>
              <a:rPr lang="en-US" altLang="zh-TW" baseline="0" dirty="0" err="1"/>
              <a:t>begining</a:t>
            </a:r>
            <a:r>
              <a:rPr lang="en-US" altLang="zh-TW" dirty="0" err="1"/>
              <a:t>,we</a:t>
            </a:r>
            <a:r>
              <a:rPr lang="en-US" altLang="zh-TW" dirty="0"/>
              <a:t> input the </a:t>
            </a:r>
            <a:r>
              <a:rPr lang="en-US" altLang="zh-TW" sz="1200" dirty="0"/>
              <a:t>contact information,</a:t>
            </a:r>
            <a:r>
              <a:rPr lang="en-US" altLang="zh-TW" sz="1200" baseline="0" dirty="0"/>
              <a:t> after the app’s processing , it will output a barcode, and we can take this barcode to post office. Then, the server will scan the barcode,  print the </a:t>
            </a:r>
            <a:r>
              <a:rPr lang="en-US" altLang="zh-TW" sz="1200" dirty="0"/>
              <a:t>contact information and paste it on the envelope. Next we</a:t>
            </a:r>
            <a:r>
              <a:rPr lang="en-US" altLang="zh-TW" sz="1200" baseline="0" dirty="0"/>
              <a:t> need to pay for the charge and mail will be processing. After delivering, if mail have been received, post system will n</a:t>
            </a:r>
            <a:r>
              <a:rPr lang="en-US" altLang="zh-TW" sz="1200" dirty="0"/>
              <a:t>otified the sender through e-mail.  If sending a letter failed, it</a:t>
            </a:r>
            <a:r>
              <a:rPr lang="en-US" altLang="zh-TW" sz="1200" baseline="0" dirty="0"/>
              <a:t> will also n</a:t>
            </a:r>
            <a:r>
              <a:rPr lang="en-US" altLang="zh-TW" sz="1200" dirty="0"/>
              <a:t>otified the sender through e-mail.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4561CD-69C0-4C00-85BE-CE7F7FB6A85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82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tiff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4.png"/><Relationship Id="rId4" Type="http://schemas.microsoft.com/office/2007/relationships/hdphoto" Target="../media/hdphoto3.wdp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	Group 3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443787" y="4070579"/>
            <a:ext cx="2696442" cy="108623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kumimoji="1" lang="en-US" altLang="zh-TW" dirty="0"/>
              <a:t> 103041006</a:t>
            </a:r>
            <a:r>
              <a:rPr kumimoji="1" lang="zh-TW" altLang="en-US" dirty="0"/>
              <a:t>彭琍瑄</a:t>
            </a:r>
            <a:endParaRPr kumimoji="1" lang="en-US" altLang="zh-TW" dirty="0"/>
          </a:p>
          <a:p>
            <a:pPr algn="l"/>
            <a:r>
              <a:rPr kumimoji="1" lang="zh-TW" altLang="en-US" dirty="0"/>
              <a:t> </a:t>
            </a:r>
            <a:r>
              <a:rPr kumimoji="1" lang="en-US" altLang="zh-TW" dirty="0"/>
              <a:t>104034002</a:t>
            </a:r>
            <a:r>
              <a:rPr kumimoji="1" lang="zh-TW" altLang="en-US" dirty="0"/>
              <a:t>楊曦</a:t>
            </a:r>
            <a:endParaRPr kumimoji="1" lang="en-US" altLang="zh-TW" dirty="0"/>
          </a:p>
          <a:p>
            <a:pPr algn="l"/>
            <a:r>
              <a:rPr kumimoji="1" lang="zh-TW" altLang="en-US" dirty="0"/>
              <a:t> </a:t>
            </a:r>
            <a:r>
              <a:rPr kumimoji="1" lang="en-US" altLang="zh-TW" dirty="0"/>
              <a:t>104034006</a:t>
            </a:r>
            <a:r>
              <a:rPr kumimoji="1" lang="zh-TW" altLang="en-US" dirty="0"/>
              <a:t>許婷宣</a:t>
            </a:r>
            <a:endParaRPr kumimoji="1" lang="en-US" altLang="zh-TW" dirty="0"/>
          </a:p>
          <a:p>
            <a:pPr algn="l"/>
            <a:r>
              <a:rPr kumimoji="1" lang="zh-TW" altLang="en-US" dirty="0"/>
              <a:t> </a:t>
            </a:r>
            <a:r>
              <a:rPr kumimoji="1" lang="en-US" altLang="zh-TW" dirty="0"/>
              <a:t>104034037</a:t>
            </a:r>
            <a:r>
              <a:rPr kumimoji="1" lang="zh-TW" altLang="en-US" dirty="0"/>
              <a:t>林玟儒</a:t>
            </a:r>
          </a:p>
        </p:txBody>
      </p:sp>
    </p:spTree>
    <p:extLst>
      <p:ext uri="{BB962C8B-B14F-4D97-AF65-F5344CB8AC3E}">
        <p14:creationId xmlns:p14="http://schemas.microsoft.com/office/powerpoint/2010/main" val="1859015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TW" sz="11500" dirty="0"/>
              <a:t>Q&amp;A</a:t>
            </a:r>
            <a:endParaRPr kumimoji="1" lang="zh-TW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1164876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1DCF8-A245-134E-B4A1-3D598BD2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C971D21-45F0-1748-8DEF-86978DF9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871792"/>
            <a:ext cx="9601200" cy="358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TW" sz="6000" dirty="0"/>
              <a:t>Thank you for your listening</a:t>
            </a:r>
            <a:endParaRPr kumimoji="1"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08102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557338"/>
            <a:ext cx="9601200" cy="4310062"/>
          </a:xfrm>
        </p:spPr>
        <p:txBody>
          <a:bodyPr/>
          <a:lstStyle/>
          <a:p>
            <a:r>
              <a:rPr kumimoji="1" lang="en-US" altLang="zh-TW" dirty="0"/>
              <a:t>Registered mail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07" y="2612548"/>
            <a:ext cx="3623093" cy="2239072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562708" y="2763295"/>
            <a:ext cx="3262035" cy="2179079"/>
            <a:chOff x="1110791" y="3410177"/>
            <a:chExt cx="3145583" cy="1899138"/>
          </a:xfrm>
        </p:grpSpPr>
        <p:pic>
          <p:nvPicPr>
            <p:cNvPr id="1030" name="Picture 6" descr="ãéµå±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462" y1="50346" x2="63846" y2="42494"/>
                          <a14:foregroundMark x1="39846" y1="48499" x2="52923" y2="45266"/>
                          <a14:foregroundMark x1="37385" y1="54042" x2="49385" y2="53580"/>
                          <a14:foregroundMark x1="36615" y1="46882" x2="68769" y2="36028"/>
                          <a14:foregroundMark x1="53692" y1="49654" x2="71538" y2="42032"/>
                          <a14:foregroundMark x1="65385" y1="20554" x2="70154" y2="36490"/>
                          <a14:foregroundMark x1="66154" y1="20092" x2="72769" y2="32794"/>
                          <a14:foregroundMark x1="69385" y1="26559" x2="69385" y2="26559"/>
                          <a14:foregroundMark x1="69385" y1="26790" x2="70923" y2="31640"/>
                          <a14:foregroundMark x1="49385" y1="49192" x2="48000" y2="51270"/>
                          <a14:foregroundMark x1="34769" y1="48037" x2="36615" y2="57968"/>
                          <a14:foregroundMark x1="55846" y1="62125" x2="70462" y2="71132"/>
                          <a14:foregroundMark x1="69077" y1="56813" x2="56308" y2="75520"/>
                          <a14:foregroundMark x1="17385" y1="57275" x2="33385" y2="69284"/>
                          <a14:backgroundMark x1="66154" y1="23557" x2="73846" y2="34873"/>
                          <a14:backgroundMark x1="66923" y1="24018" x2="71538" y2="35566"/>
                          <a14:backgroundMark x1="65846" y1="20554" x2="69385" y2="30023"/>
                          <a14:backgroundMark x1="64615" y1="21709" x2="71538" y2="311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50" t="16445" r="25579" b="8011"/>
            <a:stretch/>
          </p:blipFill>
          <p:spPr bwMode="auto">
            <a:xfrm>
              <a:off x="1864866" y="3410177"/>
              <a:ext cx="2391508" cy="1899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ãhuman cartoon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61" t="4469" r="39512" b="4761"/>
            <a:stretch/>
          </p:blipFill>
          <p:spPr bwMode="auto">
            <a:xfrm>
              <a:off x="1110791" y="3792469"/>
              <a:ext cx="1014884" cy="1326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向右箭號 6"/>
          <p:cNvSpPr/>
          <p:nvPr/>
        </p:nvSpPr>
        <p:spPr>
          <a:xfrm>
            <a:off x="4013882" y="3476729"/>
            <a:ext cx="592852" cy="446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40" name="Picture 16" descr="ãèç¢¼çãçåçæå°çµ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73" y="2668582"/>
            <a:ext cx="1825991" cy="21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向右箭號 14"/>
          <p:cNvSpPr/>
          <p:nvPr/>
        </p:nvSpPr>
        <p:spPr>
          <a:xfrm>
            <a:off x="7053281" y="3516521"/>
            <a:ext cx="592852" cy="446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139752" y="2763294"/>
            <a:ext cx="3537620" cy="463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274571" y="4050311"/>
            <a:ext cx="1964699" cy="561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8607662" y="2398735"/>
            <a:ext cx="24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sender’s information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07662" y="4636832"/>
            <a:ext cx="24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receiver’s information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86951" y="3351044"/>
            <a:ext cx="1323043" cy="674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7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85825"/>
          </a:xfrm>
        </p:spPr>
        <p:txBody>
          <a:bodyPr/>
          <a:lstStyle/>
          <a:p>
            <a:r>
              <a:rPr kumimoji="1" lang="en-US" altLang="zh-TW" dirty="0"/>
              <a:t>Motivation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571625"/>
            <a:ext cx="9601200" cy="4295775"/>
          </a:xfrm>
        </p:spPr>
        <p:txBody>
          <a:bodyPr/>
          <a:lstStyle/>
          <a:p>
            <a:r>
              <a:rPr kumimoji="1" lang="en-US" altLang="zh-TW" dirty="0"/>
              <a:t>Many people don</a:t>
            </a:r>
            <a:r>
              <a:rPr kumimoji="1" lang="mr-IN" altLang="zh-TW" dirty="0"/>
              <a:t>’</a:t>
            </a:r>
            <a:r>
              <a:rPr kumimoji="1" lang="en-US" altLang="zh-TW" dirty="0"/>
              <a:t>t really know the right position to write</a:t>
            </a:r>
          </a:p>
          <a:p>
            <a:r>
              <a:rPr kumimoji="1" lang="en-US" altLang="zh-TW" dirty="0"/>
              <a:t>Servers spend time helping people with same things</a:t>
            </a:r>
          </a:p>
          <a:p>
            <a:r>
              <a:rPr kumimoji="1" lang="en-US" altLang="zh-TW" dirty="0"/>
              <a:t>Post offices are often filled with people</a:t>
            </a:r>
          </a:p>
          <a:p>
            <a:r>
              <a:rPr kumimoji="1" lang="en-US" altLang="zh-TW" dirty="0"/>
              <a:t>Sloppy handwriting makes postmen hard to identify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8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0113"/>
          </a:xfrm>
        </p:spPr>
        <p:txBody>
          <a:bodyPr/>
          <a:lstStyle/>
          <a:p>
            <a:r>
              <a:rPr kumimoji="1" lang="en-US" altLang="zh-TW" dirty="0"/>
              <a:t>Science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585913"/>
            <a:ext cx="9601200" cy="4281487"/>
          </a:xfrm>
        </p:spPr>
        <p:txBody>
          <a:bodyPr/>
          <a:lstStyle/>
          <a:p>
            <a:r>
              <a:rPr kumimoji="1" lang="en-US" altLang="zh-TW" dirty="0"/>
              <a:t>7-11 Delivery Service</a:t>
            </a:r>
            <a:endParaRPr kumimoji="1" lang="zh-TW" altLang="en-US" dirty="0"/>
          </a:p>
        </p:txBody>
      </p:sp>
      <p:pic>
        <p:nvPicPr>
          <p:cNvPr id="3074" name="Picture 2" descr="https://blog.gtwang.org/wp-content/uploads/2018/11/7-eleven-online-ibon-jiao-huo-bian-tutorial-20181129-06-1024x8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8" y="2486027"/>
            <a:ext cx="3712146" cy="31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blog.gtwang.org/wp-content/uploads/2018/11/7-eleven-online-ibon-jiao-huo-bian-tutorial-20181129-07-1024x8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984" y="2488930"/>
            <a:ext cx="3813464" cy="316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blog.gtwang.org/wp-content/uploads/2018/11/7-eleven-online-ibon-jiao-huo-bian-tutorial-20181129-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168" y="1683746"/>
            <a:ext cx="3298629" cy="471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1718489" y="2088364"/>
            <a:ext cx="24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sender’s information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726603" y="2088364"/>
            <a:ext cx="24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receiver’s information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303853" y="1314414"/>
            <a:ext cx="24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Barcode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3082" name="Picture 10" descr="ãäº¤è²¨ä¾¿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424" y="1387709"/>
            <a:ext cx="1764322" cy="66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9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0113"/>
          </a:xfrm>
        </p:spPr>
        <p:txBody>
          <a:bodyPr/>
          <a:lstStyle/>
          <a:p>
            <a:r>
              <a:rPr kumimoji="1" lang="en-US" altLang="zh-TW" dirty="0"/>
              <a:t>Science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585913"/>
            <a:ext cx="9601200" cy="4281487"/>
          </a:xfrm>
        </p:spPr>
        <p:txBody>
          <a:bodyPr/>
          <a:lstStyle/>
          <a:p>
            <a:r>
              <a:rPr kumimoji="1" lang="en-US" altLang="zh-TW" dirty="0" err="1"/>
              <a:t>Shopee</a:t>
            </a:r>
            <a:endParaRPr kumimoji="1" lang="zh-TW" altLang="en-US" dirty="0"/>
          </a:p>
        </p:txBody>
      </p:sp>
      <p:pic>
        <p:nvPicPr>
          <p:cNvPr id="2050" name="Picture 2" descr="ãè¦ç®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0" b="90000" l="10000" r="90000">
                        <a14:foregroundMark x1="40600" y1="32800" x2="67000" y2="57200"/>
                        <a14:foregroundMark x1="42200" y1="56200" x2="55400" y2="62800"/>
                        <a14:foregroundMark x1="54200" y1="60000" x2="65000" y2="50800"/>
                        <a14:foregroundMark x1="25400" y1="79400" x2="28000" y2="79600"/>
                        <a14:foregroundMark x1="33200" y1="80800" x2="33200" y2="82400"/>
                        <a14:foregroundMark x1="44600" y1="79400" x2="46200" y2="79000"/>
                        <a14:foregroundMark x1="52600" y1="81600" x2="52600" y2="86400"/>
                        <a14:foregroundMark x1="62200" y1="82000" x2="62200" y2="84400"/>
                        <a14:foregroundMark x1="72800" y1="86000" x2="76600" y2="86000"/>
                        <a14:foregroundMark x1="50200" y1="33800" x2="55000" y2="35000"/>
                        <a14:foregroundMark x1="47400" y1="45000" x2="56000" y2="48800"/>
                        <a14:backgroundMark x1="74200" y1="81200" x2="74800" y2="81400"/>
                        <a14:backgroundMark x1="65000" y1="81200" x2="66200" y2="8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60" t="6108" r="7267" b="6400"/>
          <a:stretch/>
        </p:blipFill>
        <p:spPr bwMode="auto">
          <a:xfrm>
            <a:off x="2969584" y="1227173"/>
            <a:ext cx="983579" cy="118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-hkg3-1.xx.fbcdn.net/v/t1.15752-9/55813657_306653143355500_6633011968544342016_n.jpg?_nc_cat=106&amp;_nc_ht=scontent-hkg3-1.xx&amp;oh=1b577be7f55abdc013bad013616b551c&amp;oe=5D45CC1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04" y="2705600"/>
            <a:ext cx="1905880" cy="33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-hkg3-1.xx.fbcdn.net/v/t1.15752-9/55445018_281408712755998_3187028298144153600_n.jpg?_nc_cat=101&amp;_nc_ht=scontent-hkg3-1.xx&amp;oh=334ca81ff08deccfa8904783deff33fc&amp;oe=5D1426A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7"/>
          <a:stretch/>
        </p:blipFill>
        <p:spPr bwMode="auto">
          <a:xfrm>
            <a:off x="3178564" y="2705600"/>
            <a:ext cx="2178814" cy="33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ãibonãçåçæå°çµæ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7" b="100000" l="2525" r="898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891" y="2724323"/>
            <a:ext cx="2088861" cy="32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ãibon æ¶æãçåçæå°çµæ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52" y="2478690"/>
            <a:ext cx="1202734" cy="354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ãäº¤è²¨ä¾¿æåå®ãçåçæå°çµæ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219" y="2408057"/>
            <a:ext cx="2511675" cy="368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358337" y="3771900"/>
            <a:ext cx="1999041" cy="40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9318856" y="4048841"/>
            <a:ext cx="2255311" cy="1066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052057" y="4108859"/>
            <a:ext cx="247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tag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56807" y="5115424"/>
            <a:ext cx="247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Contact information 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58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Idea.1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40667" y="1529946"/>
            <a:ext cx="4279260" cy="4273047"/>
          </a:xfrm>
        </p:spPr>
        <p:txBody>
          <a:bodyPr/>
          <a:lstStyle/>
          <a:p>
            <a:r>
              <a:rPr kumimoji="1" lang="en-US" altLang="zh-TW" dirty="0"/>
              <a:t>Build an APP for</a:t>
            </a:r>
            <a:r>
              <a:rPr kumimoji="1" lang="zh-TW" altLang="en-US" dirty="0"/>
              <a:t> </a:t>
            </a:r>
            <a:r>
              <a:rPr kumimoji="1" lang="en-US" altLang="zh-CN" dirty="0"/>
              <a:t>s</a:t>
            </a:r>
            <a:r>
              <a:rPr kumimoji="1" lang="en-US" altLang="zh-TW" dirty="0"/>
              <a:t>enders</a:t>
            </a:r>
          </a:p>
          <a:p>
            <a:pPr lvl="1"/>
            <a:r>
              <a:rPr kumimoji="1" lang="en-US" altLang="zh-TW" i="0" dirty="0"/>
              <a:t>Fixed format to fill in</a:t>
            </a:r>
          </a:p>
          <a:p>
            <a:pPr lvl="1"/>
            <a:r>
              <a:rPr kumimoji="1" lang="en-US" altLang="zh-TW" i="0" dirty="0"/>
              <a:t>People can complete by themselves</a:t>
            </a:r>
          </a:p>
          <a:p>
            <a:pPr lvl="1"/>
            <a:r>
              <a:rPr kumimoji="1" lang="en-US" altLang="zh-TW" i="0" dirty="0"/>
              <a:t>Save both server’s and customer’s time</a:t>
            </a:r>
          </a:p>
          <a:p>
            <a:pPr lvl="1"/>
            <a:r>
              <a:rPr kumimoji="1" lang="en-US" altLang="zh-TW" i="0" dirty="0"/>
              <a:t>Avoid sloppy handwriting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3EAE057-03BA-4048-97F3-A4BF0242D2B2}"/>
              </a:ext>
            </a:extLst>
          </p:cNvPr>
          <p:cNvGrpSpPr/>
          <p:nvPr/>
        </p:nvGrpSpPr>
        <p:grpSpPr>
          <a:xfrm>
            <a:off x="5865643" y="1402802"/>
            <a:ext cx="2807251" cy="5169090"/>
            <a:chOff x="6005015" y="2060812"/>
            <a:chExt cx="2351572" cy="3794078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1D182D8C-30FE-D640-B4BC-255162CC685F}"/>
                </a:ext>
              </a:extLst>
            </p:cNvPr>
            <p:cNvSpPr/>
            <p:nvPr/>
          </p:nvSpPr>
          <p:spPr>
            <a:xfrm>
              <a:off x="6005015" y="2060812"/>
              <a:ext cx="2333767" cy="3794078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D1A2BC1-7549-784B-8CD8-DF014773E527}"/>
                </a:ext>
              </a:extLst>
            </p:cNvPr>
            <p:cNvSpPr/>
            <p:nvPr/>
          </p:nvSpPr>
          <p:spPr>
            <a:xfrm>
              <a:off x="6168788" y="2265528"/>
              <a:ext cx="2033516" cy="334370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F915EAC-2480-B840-903E-53B97016DF9C}"/>
                </a:ext>
              </a:extLst>
            </p:cNvPr>
            <p:cNvSpPr txBox="1"/>
            <p:nvPr/>
          </p:nvSpPr>
          <p:spPr>
            <a:xfrm>
              <a:off x="6168788" y="2361062"/>
              <a:ext cx="1883391" cy="2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Registered mail</a:t>
              </a:r>
              <a:endParaRPr kumimoji="1"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3B6383C-3F01-F746-9A35-E35102A672A3}"/>
                </a:ext>
              </a:extLst>
            </p:cNvPr>
            <p:cNvSpPr txBox="1"/>
            <p:nvPr/>
          </p:nvSpPr>
          <p:spPr>
            <a:xfrm>
              <a:off x="6243850" y="2692535"/>
              <a:ext cx="1883391" cy="2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TW" dirty="0"/>
                <a:t>Sender’s info:</a:t>
              </a:r>
              <a:endParaRPr kumimoji="1"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0132D9D-6618-C345-B726-9DCC01FC4887}"/>
                </a:ext>
              </a:extLst>
            </p:cNvPr>
            <p:cNvSpPr txBox="1"/>
            <p:nvPr/>
          </p:nvSpPr>
          <p:spPr>
            <a:xfrm>
              <a:off x="6243850" y="4089173"/>
              <a:ext cx="1883391" cy="2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TW" dirty="0"/>
                <a:t>Receiver’s info:</a:t>
              </a:r>
              <a:endParaRPr kumimoji="1"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46B2A25-D252-A94E-941B-AAA1DB8CF727}"/>
                </a:ext>
              </a:extLst>
            </p:cNvPr>
            <p:cNvSpPr txBox="1"/>
            <p:nvPr/>
          </p:nvSpPr>
          <p:spPr>
            <a:xfrm>
              <a:off x="6473196" y="2908128"/>
              <a:ext cx="1883391" cy="1084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Name:</a:t>
              </a:r>
            </a:p>
            <a:p>
              <a:r>
                <a:rPr kumimoji="1" lang="en-US" altLang="zh-TW" dirty="0"/>
                <a:t>Zip code:</a:t>
              </a:r>
            </a:p>
            <a:p>
              <a:r>
                <a:rPr kumimoji="1" lang="en-US" altLang="zh-TW" dirty="0"/>
                <a:t>Address:</a:t>
              </a:r>
            </a:p>
            <a:p>
              <a:r>
                <a:rPr kumimoji="1" lang="en-US" altLang="zh-TW" dirty="0"/>
                <a:t>Phone:</a:t>
              </a:r>
            </a:p>
            <a:p>
              <a:r>
                <a:rPr kumimoji="1" lang="en-US" altLang="zh-TW" dirty="0"/>
                <a:t>Email(optional):</a:t>
              </a:r>
              <a:endParaRPr kumimoji="1" lang="zh-TW" altLang="en-US" dirty="0"/>
            </a:p>
          </p:txBody>
        </p:sp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95B3CDD3-E8E1-3844-A023-8641EF99F1B2}"/>
                </a:ext>
              </a:extLst>
            </p:cNvPr>
            <p:cNvSpPr/>
            <p:nvPr/>
          </p:nvSpPr>
          <p:spPr>
            <a:xfrm>
              <a:off x="7124130" y="5240566"/>
              <a:ext cx="928049" cy="2535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/>
                <a:t>submit</a:t>
              </a:r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F3F7AFE-57A8-FE47-8D9E-23DBFE235F70}"/>
              </a:ext>
            </a:extLst>
          </p:cNvPr>
          <p:cNvGrpSpPr/>
          <p:nvPr/>
        </p:nvGrpSpPr>
        <p:grpSpPr>
          <a:xfrm>
            <a:off x="9395014" y="1402802"/>
            <a:ext cx="2624565" cy="5169090"/>
            <a:chOff x="9068935" y="2060812"/>
            <a:chExt cx="2333767" cy="3794078"/>
          </a:xfrm>
        </p:grpSpPr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D180752B-1195-E24D-96CC-18A3EB5E7158}"/>
                </a:ext>
              </a:extLst>
            </p:cNvPr>
            <p:cNvSpPr/>
            <p:nvPr/>
          </p:nvSpPr>
          <p:spPr>
            <a:xfrm>
              <a:off x="9068935" y="2060812"/>
              <a:ext cx="2333767" cy="3794078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0B33119-13A7-E249-8162-941C3DE70A0B}"/>
                </a:ext>
              </a:extLst>
            </p:cNvPr>
            <p:cNvSpPr/>
            <p:nvPr/>
          </p:nvSpPr>
          <p:spPr>
            <a:xfrm>
              <a:off x="9232708" y="2265528"/>
              <a:ext cx="2033516" cy="334370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9B3B67E-18AF-9A40-9A20-145B1D3C44FC}"/>
                </a:ext>
              </a:extLst>
            </p:cNvPr>
            <p:cNvSpPr txBox="1"/>
            <p:nvPr/>
          </p:nvSpPr>
          <p:spPr>
            <a:xfrm>
              <a:off x="9232708" y="2361062"/>
              <a:ext cx="1883391" cy="2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Registered mail</a:t>
              </a:r>
              <a:endParaRPr kumimoji="1"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7AB4BD5-F5B7-C343-A3B4-A62A7A5A935C}"/>
                </a:ext>
              </a:extLst>
            </p:cNvPr>
            <p:cNvSpPr txBox="1"/>
            <p:nvPr/>
          </p:nvSpPr>
          <p:spPr>
            <a:xfrm>
              <a:off x="9307770" y="2692535"/>
              <a:ext cx="1883391" cy="2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TW" dirty="0"/>
                <a:t>Sender’s info:</a:t>
              </a:r>
              <a:endParaRPr kumimoji="1"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3F5998E-54EA-3A44-85A6-1F9D9EBF9547}"/>
                </a:ext>
              </a:extLst>
            </p:cNvPr>
            <p:cNvSpPr txBox="1"/>
            <p:nvPr/>
          </p:nvSpPr>
          <p:spPr>
            <a:xfrm>
              <a:off x="9294123" y="4099405"/>
              <a:ext cx="1883391" cy="2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TW" dirty="0"/>
                <a:t>Receiver’s info:</a:t>
              </a:r>
              <a:endParaRPr kumimoji="1" lang="zh-TW" altLang="en-US" dirty="0"/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6C2FD54B-3BC4-7C46-97F1-A9A1F0A57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6724" y="5101520"/>
              <a:ext cx="965015" cy="482508"/>
            </a:xfrm>
            <a:prstGeom prst="rect">
              <a:avLst/>
            </a:prstGeom>
          </p:spPr>
        </p:pic>
      </p:grp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CB40A720-B8A1-F749-9635-5F491AD73790}"/>
              </a:ext>
            </a:extLst>
          </p:cNvPr>
          <p:cNvSpPr/>
          <p:nvPr/>
        </p:nvSpPr>
        <p:spPr>
          <a:xfrm>
            <a:off x="8818610" y="3787290"/>
            <a:ext cx="409433" cy="384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7609FD-1309-9E43-8AEE-AD7FDF9C8C83}"/>
              </a:ext>
            </a:extLst>
          </p:cNvPr>
          <p:cNvSpPr txBox="1"/>
          <p:nvPr/>
        </p:nvSpPr>
        <p:spPr>
          <a:xfrm>
            <a:off x="6468331" y="4447878"/>
            <a:ext cx="2248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Name:</a:t>
            </a:r>
          </a:p>
          <a:p>
            <a:r>
              <a:rPr kumimoji="1" lang="en-US" altLang="zh-TW" dirty="0"/>
              <a:t>Zip code:</a:t>
            </a:r>
          </a:p>
          <a:p>
            <a:r>
              <a:rPr kumimoji="1" lang="en-US" altLang="zh-TW" dirty="0"/>
              <a:t>Address:</a:t>
            </a:r>
          </a:p>
          <a:p>
            <a:r>
              <a:rPr kumimoji="1" lang="en-US" altLang="zh-TW" dirty="0"/>
              <a:t>Phone: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982758-6249-264F-83B2-15D05C3E1379}"/>
              </a:ext>
            </a:extLst>
          </p:cNvPr>
          <p:cNvSpPr txBox="1"/>
          <p:nvPr/>
        </p:nvSpPr>
        <p:spPr>
          <a:xfrm>
            <a:off x="9943652" y="2507114"/>
            <a:ext cx="2248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Name: David</a:t>
            </a:r>
          </a:p>
          <a:p>
            <a:r>
              <a:rPr kumimoji="1" lang="en-US" altLang="zh-TW" dirty="0"/>
              <a:t>Zip code:111</a:t>
            </a:r>
          </a:p>
          <a:p>
            <a:r>
              <a:rPr kumimoji="1" lang="en-US" altLang="zh-TW" dirty="0"/>
              <a:t>Address: Taipei</a:t>
            </a:r>
          </a:p>
          <a:p>
            <a:r>
              <a:rPr kumimoji="1" lang="en-US" altLang="zh-TW" dirty="0"/>
              <a:t>Phone: 0989</a:t>
            </a:r>
          </a:p>
          <a:p>
            <a:r>
              <a:rPr kumimoji="1" lang="en-US" altLang="zh-TW" dirty="0"/>
              <a:t>Email(optional): </a:t>
            </a:r>
            <a:r>
              <a:rPr kumimoji="1" lang="en-US" altLang="zh-TW" dirty="0" err="1"/>
              <a:t>a@gmail</a:t>
            </a:r>
            <a:endParaRPr kumimoji="1"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D02866-778C-E94B-8F58-9C5AFE10C779}"/>
              </a:ext>
            </a:extLst>
          </p:cNvPr>
          <p:cNvSpPr txBox="1"/>
          <p:nvPr/>
        </p:nvSpPr>
        <p:spPr>
          <a:xfrm>
            <a:off x="9938202" y="4447878"/>
            <a:ext cx="2248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Name: Emily</a:t>
            </a:r>
          </a:p>
          <a:p>
            <a:r>
              <a:rPr kumimoji="1" lang="en-US" altLang="zh-TW" dirty="0"/>
              <a:t>Zip code:300</a:t>
            </a:r>
          </a:p>
          <a:p>
            <a:r>
              <a:rPr kumimoji="1" lang="en-US" altLang="zh-TW" dirty="0"/>
              <a:t>Address: Hsinchu</a:t>
            </a:r>
          </a:p>
          <a:p>
            <a:r>
              <a:rPr kumimoji="1" lang="en-US" altLang="zh-TW" dirty="0"/>
              <a:t>Phone: 0910</a:t>
            </a:r>
          </a:p>
        </p:txBody>
      </p:sp>
    </p:spTree>
    <p:extLst>
      <p:ext uri="{BB962C8B-B14F-4D97-AF65-F5344CB8AC3E}">
        <p14:creationId xmlns:p14="http://schemas.microsoft.com/office/powerpoint/2010/main" val="194740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Idea.2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40667" y="1529946"/>
            <a:ext cx="4279260" cy="4273047"/>
          </a:xfrm>
        </p:spPr>
        <p:txBody>
          <a:bodyPr/>
          <a:lstStyle/>
          <a:p>
            <a:r>
              <a:rPr kumimoji="1" lang="en-US" altLang="zh-TW" dirty="0"/>
              <a:t>Build a APP 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senders</a:t>
            </a:r>
          </a:p>
          <a:p>
            <a:pPr lvl="1"/>
            <a:r>
              <a:rPr kumimoji="1" lang="en-US" altLang="zh-TW" i="0" dirty="0">
                <a:solidFill>
                  <a:schemeClr val="tx1"/>
                </a:solidFill>
              </a:rPr>
              <a:t>Mail track by sending E-mail</a:t>
            </a:r>
          </a:p>
          <a:p>
            <a:pPr lvl="1"/>
            <a:r>
              <a:rPr kumimoji="1" lang="en-US" altLang="zh-TW" i="0" dirty="0">
                <a:solidFill>
                  <a:schemeClr val="tx1"/>
                </a:solidFill>
              </a:rPr>
              <a:t>The information of sender’s and receiver’s can be saved in the system </a:t>
            </a:r>
          </a:p>
          <a:p>
            <a:pPr lvl="1"/>
            <a:endParaRPr kumimoji="1" lang="zh-TW" altLang="en-US" i="0" dirty="0">
              <a:solidFill>
                <a:srgbClr val="C00000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9E15633C-518E-D542-8B3E-8674C16A632B}"/>
              </a:ext>
            </a:extLst>
          </p:cNvPr>
          <p:cNvSpPr/>
          <p:nvPr/>
        </p:nvSpPr>
        <p:spPr>
          <a:xfrm>
            <a:off x="7968437" y="2263611"/>
            <a:ext cx="361536" cy="330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D03DA70C-33A3-7F4B-AE38-A90D7ED4FBC4}"/>
              </a:ext>
            </a:extLst>
          </p:cNvPr>
          <p:cNvSpPr/>
          <p:nvPr/>
        </p:nvSpPr>
        <p:spPr>
          <a:xfrm>
            <a:off x="8048199" y="4171927"/>
            <a:ext cx="361536" cy="330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0D9F9E61-3307-DE4F-9369-D26A9E5B9FA5}"/>
              </a:ext>
            </a:extLst>
          </p:cNvPr>
          <p:cNvGrpSpPr/>
          <p:nvPr/>
        </p:nvGrpSpPr>
        <p:grpSpPr>
          <a:xfrm>
            <a:off x="5656296" y="1395063"/>
            <a:ext cx="2807251" cy="5169090"/>
            <a:chOff x="6005015" y="2060812"/>
            <a:chExt cx="2351572" cy="3794078"/>
          </a:xfrm>
        </p:grpSpPr>
        <p:sp>
          <p:nvSpPr>
            <p:cNvPr id="51" name="圓角矩形 50">
              <a:extLst>
                <a:ext uri="{FF2B5EF4-FFF2-40B4-BE49-F238E27FC236}">
                  <a16:creationId xmlns:a16="http://schemas.microsoft.com/office/drawing/2014/main" id="{6B90452B-9809-0B49-90E5-928308C66EC3}"/>
                </a:ext>
              </a:extLst>
            </p:cNvPr>
            <p:cNvSpPr/>
            <p:nvPr/>
          </p:nvSpPr>
          <p:spPr>
            <a:xfrm>
              <a:off x="6005015" y="2060812"/>
              <a:ext cx="2333767" cy="3794078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D5DA5B0-17BE-D94F-9C8A-AD20CC562F65}"/>
                </a:ext>
              </a:extLst>
            </p:cNvPr>
            <p:cNvSpPr/>
            <p:nvPr/>
          </p:nvSpPr>
          <p:spPr>
            <a:xfrm>
              <a:off x="6168788" y="2265528"/>
              <a:ext cx="2033516" cy="334370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7D8A4823-C832-F340-9AC8-20CC3AF48912}"/>
                </a:ext>
              </a:extLst>
            </p:cNvPr>
            <p:cNvSpPr txBox="1"/>
            <p:nvPr/>
          </p:nvSpPr>
          <p:spPr>
            <a:xfrm>
              <a:off x="6168788" y="2361062"/>
              <a:ext cx="1883391" cy="2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Sender’s info</a:t>
              </a:r>
              <a:endParaRPr kumimoji="1" lang="zh-TW" altLang="en-US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8C547B6C-18E6-A041-9A96-1B734369233A}"/>
                </a:ext>
              </a:extLst>
            </p:cNvPr>
            <p:cNvSpPr txBox="1"/>
            <p:nvPr/>
          </p:nvSpPr>
          <p:spPr>
            <a:xfrm>
              <a:off x="6243850" y="2692535"/>
              <a:ext cx="1883391" cy="2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p"/>
              </a:pPr>
              <a:r>
                <a:rPr kumimoji="1" lang="en-US" altLang="zh-TW" dirty="0"/>
                <a:t>Sender’s info -1</a:t>
              </a:r>
              <a:endParaRPr kumimoji="1" lang="zh-TW" altLang="en-US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8602E447-E3C5-1342-A5DA-E544E3721807}"/>
                </a:ext>
              </a:extLst>
            </p:cNvPr>
            <p:cNvSpPr txBox="1"/>
            <p:nvPr/>
          </p:nvSpPr>
          <p:spPr>
            <a:xfrm>
              <a:off x="6243850" y="3968947"/>
              <a:ext cx="1883391" cy="2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p"/>
              </a:pPr>
              <a:r>
                <a:rPr kumimoji="1" lang="en-US" altLang="zh-TW" dirty="0"/>
                <a:t>Sender’s info -2</a:t>
              </a:r>
              <a:endParaRPr kumimoji="1" lang="zh-TW" altLang="en-US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8D226C44-824E-7344-A185-84AA35D527C4}"/>
                </a:ext>
              </a:extLst>
            </p:cNvPr>
            <p:cNvSpPr txBox="1"/>
            <p:nvPr/>
          </p:nvSpPr>
          <p:spPr>
            <a:xfrm>
              <a:off x="6473196" y="2908128"/>
              <a:ext cx="1883391" cy="1084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Name: Phoebe</a:t>
              </a:r>
            </a:p>
            <a:p>
              <a:r>
                <a:rPr kumimoji="1" lang="en-US" altLang="zh-TW" dirty="0"/>
                <a:t>Zip code:</a:t>
              </a:r>
            </a:p>
            <a:p>
              <a:r>
                <a:rPr kumimoji="1" lang="en-US" altLang="zh-TW" dirty="0"/>
                <a:t>Address: </a:t>
              </a:r>
              <a:r>
                <a:rPr kumimoji="1" lang="en-US" altLang="zh-TW" dirty="0">
                  <a:solidFill>
                    <a:srgbClr val="FF0000"/>
                  </a:solidFill>
                </a:rPr>
                <a:t>Home</a:t>
              </a:r>
            </a:p>
            <a:p>
              <a:r>
                <a:rPr kumimoji="1" lang="en-US" altLang="zh-TW" dirty="0"/>
                <a:t>Phone: </a:t>
              </a:r>
            </a:p>
            <a:p>
              <a:r>
                <a:rPr kumimoji="1" lang="en-US" altLang="zh-TW" dirty="0"/>
                <a:t>Email(optional):</a:t>
              </a:r>
              <a:endParaRPr kumimoji="1" lang="zh-TW" altLang="en-US" dirty="0"/>
            </a:p>
          </p:txBody>
        </p:sp>
        <p:sp>
          <p:nvSpPr>
            <p:cNvPr id="57" name="圓角矩形 56">
              <a:extLst>
                <a:ext uri="{FF2B5EF4-FFF2-40B4-BE49-F238E27FC236}">
                  <a16:creationId xmlns:a16="http://schemas.microsoft.com/office/drawing/2014/main" id="{EC6809B5-01FE-E540-9278-F7E2C0826CF8}"/>
                </a:ext>
              </a:extLst>
            </p:cNvPr>
            <p:cNvSpPr/>
            <p:nvPr/>
          </p:nvSpPr>
          <p:spPr>
            <a:xfrm>
              <a:off x="7124130" y="5240566"/>
              <a:ext cx="928049" cy="25355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submit</a:t>
              </a:r>
              <a:endParaRPr kumimoji="1" lang="zh-TW" altLang="en-US" dirty="0"/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0857301-813E-814F-8D2B-DD6E5EC5E0AD}"/>
              </a:ext>
            </a:extLst>
          </p:cNvPr>
          <p:cNvGrpSpPr/>
          <p:nvPr/>
        </p:nvGrpSpPr>
        <p:grpSpPr>
          <a:xfrm>
            <a:off x="8911926" y="1410180"/>
            <a:ext cx="2785338" cy="5169090"/>
            <a:chOff x="9068935" y="2060812"/>
            <a:chExt cx="2333767" cy="3794078"/>
          </a:xfrm>
        </p:grpSpPr>
        <p:sp>
          <p:nvSpPr>
            <p:cNvPr id="59" name="圓角矩形 58">
              <a:extLst>
                <a:ext uri="{FF2B5EF4-FFF2-40B4-BE49-F238E27FC236}">
                  <a16:creationId xmlns:a16="http://schemas.microsoft.com/office/drawing/2014/main" id="{C18F37F8-3DBD-2448-B683-17A90433B072}"/>
                </a:ext>
              </a:extLst>
            </p:cNvPr>
            <p:cNvSpPr/>
            <p:nvPr/>
          </p:nvSpPr>
          <p:spPr>
            <a:xfrm>
              <a:off x="9068935" y="2060812"/>
              <a:ext cx="2333767" cy="3794078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F5B837F-5E43-4C48-B148-2B5C2C0F0EAE}"/>
                </a:ext>
              </a:extLst>
            </p:cNvPr>
            <p:cNvSpPr/>
            <p:nvPr/>
          </p:nvSpPr>
          <p:spPr>
            <a:xfrm>
              <a:off x="9232708" y="2265528"/>
              <a:ext cx="2033516" cy="334370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09EB055D-E6A6-224A-8B11-85F047336701}"/>
                </a:ext>
              </a:extLst>
            </p:cNvPr>
            <p:cNvSpPr txBox="1"/>
            <p:nvPr/>
          </p:nvSpPr>
          <p:spPr>
            <a:xfrm>
              <a:off x="9232708" y="2361062"/>
              <a:ext cx="1883391" cy="2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Common Contact</a:t>
              </a:r>
              <a:endParaRPr kumimoji="1" lang="zh-TW" altLang="en-US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C0A4644B-BC5F-9A4A-B2B4-D92E474558A2}"/>
                </a:ext>
              </a:extLst>
            </p:cNvPr>
            <p:cNvSpPr txBox="1"/>
            <p:nvPr/>
          </p:nvSpPr>
          <p:spPr>
            <a:xfrm>
              <a:off x="9307770" y="2692535"/>
              <a:ext cx="1883391" cy="474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p"/>
              </a:pPr>
              <a:r>
                <a:rPr kumimoji="1" lang="en-US" altLang="zh-TW" dirty="0"/>
                <a:t>Receiver’s info -1</a:t>
              </a:r>
              <a:endParaRPr kumimoji="1" lang="zh-TW" altLang="en-US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24B48A75-B701-CF48-8302-BEDC9B74C3A1}"/>
                </a:ext>
              </a:extLst>
            </p:cNvPr>
            <p:cNvSpPr txBox="1"/>
            <p:nvPr/>
          </p:nvSpPr>
          <p:spPr>
            <a:xfrm>
              <a:off x="9294123" y="3710294"/>
              <a:ext cx="1883391" cy="27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p"/>
              </a:pPr>
              <a:r>
                <a:rPr kumimoji="1" lang="en-US" altLang="zh-TW" dirty="0"/>
                <a:t>Receiver’s info -2</a:t>
              </a:r>
              <a:endParaRPr kumimoji="1" lang="zh-TW" altLang="en-US" dirty="0"/>
            </a:p>
          </p:txBody>
        </p:sp>
      </p:grpSp>
      <p:sp>
        <p:nvSpPr>
          <p:cNvPr id="64" name="向右箭號 63">
            <a:extLst>
              <a:ext uri="{FF2B5EF4-FFF2-40B4-BE49-F238E27FC236}">
                <a16:creationId xmlns:a16="http://schemas.microsoft.com/office/drawing/2014/main" id="{19E9700F-5881-954E-A102-24D26437701E}"/>
              </a:ext>
            </a:extLst>
          </p:cNvPr>
          <p:cNvSpPr/>
          <p:nvPr/>
        </p:nvSpPr>
        <p:spPr>
          <a:xfrm>
            <a:off x="8467472" y="3860427"/>
            <a:ext cx="409433" cy="384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516FE14-7345-8F41-8F65-CA003F6D5F53}"/>
              </a:ext>
            </a:extLst>
          </p:cNvPr>
          <p:cNvSpPr txBox="1"/>
          <p:nvPr/>
        </p:nvSpPr>
        <p:spPr>
          <a:xfrm>
            <a:off x="9481492" y="2548934"/>
            <a:ext cx="2248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Name: Joey</a:t>
            </a:r>
          </a:p>
          <a:p>
            <a:r>
              <a:rPr kumimoji="1" lang="en-US" altLang="zh-TW" dirty="0"/>
              <a:t>Zip code:111</a:t>
            </a:r>
          </a:p>
          <a:p>
            <a:r>
              <a:rPr kumimoji="1" lang="en-US" altLang="zh-TW" dirty="0"/>
              <a:t>Address: Taipei</a:t>
            </a:r>
          </a:p>
          <a:p>
            <a:r>
              <a:rPr kumimoji="1" lang="en-US" altLang="zh-TW" dirty="0"/>
              <a:t>Phone: 0989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A512D76-F908-2A4B-91BD-954F3DE2637A}"/>
              </a:ext>
            </a:extLst>
          </p:cNvPr>
          <p:cNvSpPr txBox="1"/>
          <p:nvPr/>
        </p:nvSpPr>
        <p:spPr>
          <a:xfrm>
            <a:off x="9501853" y="3948528"/>
            <a:ext cx="2248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Name: Russ</a:t>
            </a:r>
          </a:p>
          <a:p>
            <a:r>
              <a:rPr kumimoji="1" lang="en-US" altLang="zh-TW" dirty="0"/>
              <a:t>Zip code:300</a:t>
            </a:r>
          </a:p>
          <a:p>
            <a:r>
              <a:rPr kumimoji="1" lang="en-US" altLang="zh-TW" dirty="0"/>
              <a:t>Address: Hsinchu</a:t>
            </a:r>
          </a:p>
          <a:p>
            <a:r>
              <a:rPr kumimoji="1" lang="en-US" altLang="zh-TW" dirty="0"/>
              <a:t>Phone: 0910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5D17D3E-507B-1744-9378-67EADAB731D8}"/>
              </a:ext>
            </a:extLst>
          </p:cNvPr>
          <p:cNvSpPr txBox="1"/>
          <p:nvPr/>
        </p:nvSpPr>
        <p:spPr>
          <a:xfrm>
            <a:off x="6224045" y="4305690"/>
            <a:ext cx="2248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Name: Phoebe</a:t>
            </a:r>
          </a:p>
          <a:p>
            <a:r>
              <a:rPr kumimoji="1" lang="en-US" altLang="zh-TW" dirty="0"/>
              <a:t>Zip code:</a:t>
            </a:r>
          </a:p>
          <a:p>
            <a:r>
              <a:rPr kumimoji="1" lang="en-US" altLang="zh-TW" dirty="0"/>
              <a:t>Address: </a:t>
            </a:r>
            <a:r>
              <a:rPr kumimoji="1" lang="en-US" altLang="zh-TW" dirty="0">
                <a:solidFill>
                  <a:srgbClr val="FF0000"/>
                </a:solidFill>
              </a:rPr>
              <a:t>Office</a:t>
            </a:r>
          </a:p>
          <a:p>
            <a:r>
              <a:rPr kumimoji="1" lang="en-US" altLang="zh-TW" dirty="0"/>
              <a:t>Phone: </a:t>
            </a:r>
          </a:p>
          <a:p>
            <a:r>
              <a:rPr kumimoji="1" lang="en-US" altLang="zh-TW" dirty="0"/>
              <a:t>Email(optional):</a:t>
            </a:r>
            <a:endParaRPr kumimoji="1"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47B9D00-CDAF-C047-8BF5-5ABB6778293F}"/>
              </a:ext>
            </a:extLst>
          </p:cNvPr>
          <p:cNvSpPr txBox="1"/>
          <p:nvPr/>
        </p:nvSpPr>
        <p:spPr>
          <a:xfrm>
            <a:off x="9530359" y="5414388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Name: Rachel</a:t>
            </a:r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D20EF5E6-BB9C-3044-8C97-8930827E8E40}"/>
              </a:ext>
            </a:extLst>
          </p:cNvPr>
          <p:cNvSpPr/>
          <p:nvPr/>
        </p:nvSpPr>
        <p:spPr>
          <a:xfrm>
            <a:off x="10336908" y="5746711"/>
            <a:ext cx="1107883" cy="345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submit</a:t>
            </a:r>
            <a:endParaRPr kumimoji="1" lang="zh-TW" altLang="en-US" dirty="0"/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D67D5DDF-10B7-CF42-AEE3-EDA065F6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26" y="4478552"/>
            <a:ext cx="3549404" cy="2354438"/>
          </a:xfrm>
          <a:prstGeom prst="rect">
            <a:avLst/>
          </a:prstGeom>
        </p:spPr>
      </p:pic>
      <p:sp>
        <p:nvSpPr>
          <p:cNvPr id="72" name="圓角矩形 71">
            <a:extLst>
              <a:ext uri="{FF2B5EF4-FFF2-40B4-BE49-F238E27FC236}">
                <a16:creationId xmlns:a16="http://schemas.microsoft.com/office/drawing/2014/main" id="{AE525F19-7248-904D-B0C5-DF83DAEC26BD}"/>
              </a:ext>
            </a:extLst>
          </p:cNvPr>
          <p:cNvSpPr/>
          <p:nvPr/>
        </p:nvSpPr>
        <p:spPr>
          <a:xfrm>
            <a:off x="4021171" y="5566113"/>
            <a:ext cx="319756" cy="322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06C77FFF-0671-F840-B6DB-1531817F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688" y="4721421"/>
            <a:ext cx="2288594" cy="2174164"/>
          </a:xfrm>
          <a:prstGeom prst="rect">
            <a:avLst/>
          </a:prstGeom>
        </p:spPr>
      </p:pic>
      <p:sp>
        <p:nvSpPr>
          <p:cNvPr id="29" name="圓角矩形 28">
            <a:extLst>
              <a:ext uri="{FF2B5EF4-FFF2-40B4-BE49-F238E27FC236}">
                <a16:creationId xmlns:a16="http://schemas.microsoft.com/office/drawing/2014/main" id="{ED1CCC6B-E911-9B42-A830-5FABB3CE0191}"/>
              </a:ext>
            </a:extLst>
          </p:cNvPr>
          <p:cNvSpPr/>
          <p:nvPr/>
        </p:nvSpPr>
        <p:spPr>
          <a:xfrm>
            <a:off x="3731053" y="5187950"/>
            <a:ext cx="1112952" cy="695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common </a:t>
            </a:r>
          </a:p>
          <a:p>
            <a:pPr algn="ctr"/>
            <a:r>
              <a:rPr kumimoji="1" lang="en-US" altLang="zh-TW" dirty="0"/>
              <a:t>contact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9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I-P-O Cycle or block diagram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45842" y="2997199"/>
            <a:ext cx="3072445" cy="337151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(Data)</a:t>
            </a:r>
          </a:p>
          <a:p>
            <a:pPr marL="0" indent="0">
              <a:buNone/>
            </a:pPr>
            <a:r>
              <a:rPr kumimoji="1" lang="en-US" altLang="zh-TW" dirty="0"/>
              <a:t>-     Sender’s information</a:t>
            </a:r>
          </a:p>
          <a:p>
            <a:pPr marL="0" indent="0">
              <a:buNone/>
            </a:pPr>
            <a:r>
              <a:rPr kumimoji="1" lang="en-US" altLang="zh-TW" dirty="0"/>
              <a:t>-     Receiver’s information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1645842" y="1887721"/>
            <a:ext cx="9326958" cy="764005"/>
            <a:chOff x="1876926" y="2123574"/>
            <a:chExt cx="9095874" cy="764005"/>
          </a:xfrm>
        </p:grpSpPr>
        <p:sp>
          <p:nvSpPr>
            <p:cNvPr id="4" name="圓角矩形 3"/>
            <p:cNvSpPr/>
            <p:nvPr/>
          </p:nvSpPr>
          <p:spPr>
            <a:xfrm>
              <a:off x="1876926" y="2171700"/>
              <a:ext cx="1941095" cy="7158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/>
                <a:t>Input</a:t>
              </a:r>
              <a:endParaRPr lang="zh-TW" altLang="en-US" sz="3600" dirty="0"/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5454315" y="2131595"/>
              <a:ext cx="1941095" cy="7158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/>
                <a:t>Process</a:t>
              </a:r>
              <a:endParaRPr lang="zh-TW" altLang="en-US" sz="3600" dirty="0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9031705" y="2123574"/>
              <a:ext cx="1941095" cy="7158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/>
                <a:t>Output</a:t>
              </a:r>
              <a:endParaRPr lang="zh-TW" altLang="en-US" sz="3600" dirty="0"/>
            </a:p>
          </p:txBody>
        </p:sp>
        <p:sp>
          <p:nvSpPr>
            <p:cNvPr id="25" name="向右箭號 24"/>
            <p:cNvSpPr/>
            <p:nvPr/>
          </p:nvSpPr>
          <p:spPr>
            <a:xfrm>
              <a:off x="3818021" y="2410225"/>
              <a:ext cx="1636294" cy="238827"/>
            </a:xfrm>
            <a:prstGeom prst="rightArrow">
              <a:avLst>
                <a:gd name="adj1" fmla="val 0"/>
                <a:gd name="adj2" fmla="val 43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向右箭號 25"/>
            <p:cNvSpPr/>
            <p:nvPr/>
          </p:nvSpPr>
          <p:spPr>
            <a:xfrm>
              <a:off x="7395411" y="2410224"/>
              <a:ext cx="1636294" cy="238827"/>
            </a:xfrm>
            <a:prstGeom prst="rightArrow">
              <a:avLst>
                <a:gd name="adj1" fmla="val 0"/>
                <a:gd name="adj2" fmla="val 43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內容版面配置區 2"/>
          <p:cNvSpPr txBox="1">
            <a:spLocks/>
          </p:cNvSpPr>
          <p:nvPr/>
        </p:nvSpPr>
        <p:spPr>
          <a:xfrm>
            <a:off x="8911772" y="2997200"/>
            <a:ext cx="2823028" cy="3371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kumimoji="1" lang="en-US" altLang="zh-TW" dirty="0"/>
              <a:t>(Result)</a:t>
            </a:r>
          </a:p>
          <a:p>
            <a:pPr>
              <a:buFontTx/>
              <a:buChar char="-"/>
            </a:pPr>
            <a:r>
              <a:rPr kumimoji="1" lang="en-US" altLang="zh-TW" dirty="0"/>
              <a:t>Notify senders via the email</a:t>
            </a:r>
          </a:p>
        </p:txBody>
      </p:sp>
      <p:sp>
        <p:nvSpPr>
          <p:cNvPr id="29" name="內容版面配置區 2"/>
          <p:cNvSpPr txBox="1">
            <a:spLocks/>
          </p:cNvSpPr>
          <p:nvPr/>
        </p:nvSpPr>
        <p:spPr>
          <a:xfrm>
            <a:off x="5454315" y="2997201"/>
            <a:ext cx="2721429" cy="3371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dirty="0"/>
              <a:t>(Operation)</a:t>
            </a:r>
          </a:p>
          <a:p>
            <a:pPr>
              <a:buFontTx/>
              <a:buChar char="-"/>
            </a:pPr>
            <a:r>
              <a:rPr kumimoji="1" lang="en-US" altLang="zh-TW" dirty="0"/>
              <a:t>App processing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kumimoji="1" lang="en-US" altLang="zh-TW" dirty="0"/>
              <a:t>-     Scan the barcode</a:t>
            </a:r>
          </a:p>
          <a:p>
            <a:pPr>
              <a:buFontTx/>
              <a:buChar char="-"/>
            </a:pPr>
            <a:r>
              <a:rPr kumimoji="1" lang="en-US" altLang="zh-TW" dirty="0"/>
              <a:t>Print the info. on the envelope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kumimoji="1" lang="en-US" altLang="zh-TW" dirty="0"/>
              <a:t>-     Delivery</a:t>
            </a:r>
          </a:p>
        </p:txBody>
      </p:sp>
    </p:spTree>
    <p:extLst>
      <p:ext uri="{BB962C8B-B14F-4D97-AF65-F5344CB8AC3E}">
        <p14:creationId xmlns:p14="http://schemas.microsoft.com/office/powerpoint/2010/main" val="335661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Flowchart for preliminary design</a:t>
            </a:r>
            <a:endParaRPr kumimoji="1" lang="zh-TW" altLang="en-US" dirty="0"/>
          </a:p>
        </p:txBody>
      </p:sp>
      <p:sp>
        <p:nvSpPr>
          <p:cNvPr id="6" name="流程圖: 資料 5"/>
          <p:cNvSpPr/>
          <p:nvPr/>
        </p:nvSpPr>
        <p:spPr>
          <a:xfrm>
            <a:off x="1920240" y="2683860"/>
            <a:ext cx="1435608" cy="61264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Input contact information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流程圖: 資料 7"/>
          <p:cNvSpPr/>
          <p:nvPr/>
        </p:nvSpPr>
        <p:spPr>
          <a:xfrm>
            <a:off x="1787652" y="4636008"/>
            <a:ext cx="1435608" cy="61264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Output a barcode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52828" y="3593640"/>
            <a:ext cx="1170432" cy="74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App processing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1979676" y="1671114"/>
            <a:ext cx="1316736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start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52828" y="5599842"/>
            <a:ext cx="1170432" cy="74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Server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scans the barcode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24984" y="2776585"/>
            <a:ext cx="1170432" cy="74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Paste on the envelope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24984" y="3966258"/>
            <a:ext cx="1170432" cy="74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charge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4984" y="5279802"/>
            <a:ext cx="1170432" cy="74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Mail is being processing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256901" y="2907948"/>
            <a:ext cx="1170432" cy="74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Addressee receives the mail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流程圖: 資料 21"/>
          <p:cNvSpPr/>
          <p:nvPr/>
        </p:nvSpPr>
        <p:spPr>
          <a:xfrm>
            <a:off x="10170223" y="4181117"/>
            <a:ext cx="1435608" cy="61264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Notified the sender via e-mail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8853487" y="5248656"/>
            <a:ext cx="1316736" cy="64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End</a:t>
            </a:r>
          </a:p>
        </p:txBody>
      </p:sp>
      <p:sp>
        <p:nvSpPr>
          <p:cNvPr id="24" name="流程圖: 決策 23"/>
          <p:cNvSpPr/>
          <p:nvPr/>
        </p:nvSpPr>
        <p:spPr>
          <a:xfrm>
            <a:off x="8487537" y="1671114"/>
            <a:ext cx="1769364" cy="83210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Successful or not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03033" y="2907948"/>
            <a:ext cx="1170432" cy="74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send back to post office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流程圖: 資料 27"/>
          <p:cNvSpPr/>
          <p:nvPr/>
        </p:nvSpPr>
        <p:spPr>
          <a:xfrm>
            <a:off x="7370445" y="4181118"/>
            <a:ext cx="1435608" cy="61264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Notified the sender via e-mail</a:t>
            </a:r>
            <a:endParaRPr kumimoji="0" lang="zh-TW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824984" y="1705512"/>
            <a:ext cx="1170432" cy="74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Print the contact information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4" name="直線單箭頭接點 33"/>
          <p:cNvCxnSpPr>
            <a:stCxn id="11" idx="4"/>
            <a:endCxn id="6" idx="1"/>
          </p:cNvCxnSpPr>
          <p:nvPr/>
        </p:nvCxnSpPr>
        <p:spPr>
          <a:xfrm>
            <a:off x="2638044" y="2311194"/>
            <a:ext cx="0" cy="372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9" idx="2"/>
            <a:endCxn id="8" idx="0"/>
          </p:cNvCxnSpPr>
          <p:nvPr/>
        </p:nvCxnSpPr>
        <p:spPr>
          <a:xfrm>
            <a:off x="2638044" y="4338876"/>
            <a:ext cx="10973" cy="2971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6" idx="4"/>
            <a:endCxn id="9" idx="0"/>
          </p:cNvCxnSpPr>
          <p:nvPr/>
        </p:nvCxnSpPr>
        <p:spPr>
          <a:xfrm>
            <a:off x="2638044" y="3296508"/>
            <a:ext cx="0" cy="2971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endCxn id="13" idx="0"/>
          </p:cNvCxnSpPr>
          <p:nvPr/>
        </p:nvCxnSpPr>
        <p:spPr>
          <a:xfrm>
            <a:off x="2638044" y="5248656"/>
            <a:ext cx="0" cy="3511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13" idx="2"/>
          </p:cNvCxnSpPr>
          <p:nvPr/>
        </p:nvCxnSpPr>
        <p:spPr>
          <a:xfrm>
            <a:off x="2638044" y="6340506"/>
            <a:ext cx="0" cy="3071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V="1">
            <a:off x="4014216" y="2075844"/>
            <a:ext cx="0" cy="45718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endCxn id="30" idx="1"/>
          </p:cNvCxnSpPr>
          <p:nvPr/>
        </p:nvCxnSpPr>
        <p:spPr>
          <a:xfrm>
            <a:off x="4014216" y="2075844"/>
            <a:ext cx="8107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30" idx="2"/>
            <a:endCxn id="16" idx="0"/>
          </p:cNvCxnSpPr>
          <p:nvPr/>
        </p:nvCxnSpPr>
        <p:spPr>
          <a:xfrm>
            <a:off x="5410200" y="2446176"/>
            <a:ext cx="0" cy="3304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16" idx="2"/>
            <a:endCxn id="17" idx="0"/>
          </p:cNvCxnSpPr>
          <p:nvPr/>
        </p:nvCxnSpPr>
        <p:spPr>
          <a:xfrm>
            <a:off x="5410200" y="3517249"/>
            <a:ext cx="0" cy="449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17" idx="2"/>
            <a:endCxn id="18" idx="0"/>
          </p:cNvCxnSpPr>
          <p:nvPr/>
        </p:nvCxnSpPr>
        <p:spPr>
          <a:xfrm>
            <a:off x="5410200" y="4706922"/>
            <a:ext cx="0" cy="572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18" idx="2"/>
          </p:cNvCxnSpPr>
          <p:nvPr/>
        </p:nvCxnSpPr>
        <p:spPr>
          <a:xfrm>
            <a:off x="5410200" y="6020466"/>
            <a:ext cx="0" cy="4736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5410200" y="6494097"/>
            <a:ext cx="12009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6611112" y="2087166"/>
            <a:ext cx="0" cy="44069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endCxn id="24" idx="1"/>
          </p:cNvCxnSpPr>
          <p:nvPr/>
        </p:nvCxnSpPr>
        <p:spPr>
          <a:xfrm>
            <a:off x="6611112" y="2075844"/>
            <a:ext cx="1876425" cy="113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接點 88"/>
          <p:cNvCxnSpPr>
            <a:stCxn id="24" idx="2"/>
            <a:endCxn id="26" idx="0"/>
          </p:cNvCxnSpPr>
          <p:nvPr/>
        </p:nvCxnSpPr>
        <p:spPr>
          <a:xfrm rot="5400000">
            <a:off x="8527869" y="2063598"/>
            <a:ext cx="404730" cy="128397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接點 90"/>
          <p:cNvCxnSpPr>
            <a:stCxn id="24" idx="2"/>
            <a:endCxn id="19" idx="0"/>
          </p:cNvCxnSpPr>
          <p:nvPr/>
        </p:nvCxnSpPr>
        <p:spPr>
          <a:xfrm rot="16200000" flipH="1">
            <a:off x="9904803" y="1970634"/>
            <a:ext cx="404730" cy="146989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>
            <a:off x="10874883" y="3648612"/>
            <a:ext cx="26288" cy="5325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肘形接點 101"/>
          <p:cNvCxnSpPr>
            <a:stCxn id="28" idx="4"/>
            <a:endCxn id="23" idx="0"/>
          </p:cNvCxnSpPr>
          <p:nvPr/>
        </p:nvCxnSpPr>
        <p:spPr>
          <a:xfrm rot="16200000" flipH="1">
            <a:off x="8572607" y="4309408"/>
            <a:ext cx="454890" cy="142360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肘形接點 103"/>
          <p:cNvCxnSpPr>
            <a:stCxn id="22" idx="4"/>
            <a:endCxn id="23" idx="0"/>
          </p:cNvCxnSpPr>
          <p:nvPr/>
        </p:nvCxnSpPr>
        <p:spPr>
          <a:xfrm rot="5400000">
            <a:off x="9972496" y="4333124"/>
            <a:ext cx="454891" cy="137617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26" idx="2"/>
            <a:endCxn id="28" idx="1"/>
          </p:cNvCxnSpPr>
          <p:nvPr/>
        </p:nvCxnSpPr>
        <p:spPr>
          <a:xfrm>
            <a:off x="8088249" y="3648612"/>
            <a:ext cx="0" cy="5325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10159730" y="2359270"/>
            <a:ext cx="441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Yes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8515755" y="2375442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rPr>
              <a:t>No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24" name="直線接點 123"/>
          <p:cNvCxnSpPr/>
          <p:nvPr/>
        </p:nvCxnSpPr>
        <p:spPr>
          <a:xfrm>
            <a:off x="2608326" y="6647688"/>
            <a:ext cx="14058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4625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193</TotalTime>
  <Words>1062</Words>
  <Application>Microsoft Macintosh PowerPoint</Application>
  <PresentationFormat>寬螢幕</PresentationFormat>
  <Paragraphs>160</Paragraphs>
  <Slides>11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微軟正黑體</vt:lpstr>
      <vt:lpstr>新細明體</vt:lpstr>
      <vt:lpstr>华文楷体</vt:lpstr>
      <vt:lpstr>Arial</vt:lpstr>
      <vt:lpstr>Calibri</vt:lpstr>
      <vt:lpstr>Franklin Gothic Book</vt:lpstr>
      <vt:lpstr>Mangal</vt:lpstr>
      <vt:lpstr>Wingdings</vt:lpstr>
      <vt:lpstr>裁剪</vt:lpstr>
      <vt:lpstr> Group 3</vt:lpstr>
      <vt:lpstr>Background</vt:lpstr>
      <vt:lpstr>Motivation</vt:lpstr>
      <vt:lpstr>Science</vt:lpstr>
      <vt:lpstr>Science</vt:lpstr>
      <vt:lpstr>Idea.1</vt:lpstr>
      <vt:lpstr>Idea.2</vt:lpstr>
      <vt:lpstr>I-P-O Cycle or block diagram</vt:lpstr>
      <vt:lpstr>Flowchart for preliminary design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Group 3</dc:title>
  <dc:creator>sherry851231g@gmail.com</dc:creator>
  <cp:lastModifiedBy>shin19970301a@gmail.com</cp:lastModifiedBy>
  <cp:revision>21</cp:revision>
  <dcterms:created xsi:type="dcterms:W3CDTF">2019-03-23T13:59:18Z</dcterms:created>
  <dcterms:modified xsi:type="dcterms:W3CDTF">2019-03-26T14:23:59Z</dcterms:modified>
</cp:coreProperties>
</file>